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65" r:id="rId5"/>
    <p:sldId id="264" r:id="rId6"/>
    <p:sldId id="268" r:id="rId7"/>
    <p:sldId id="266" r:id="rId8"/>
    <p:sldId id="262" r:id="rId9"/>
    <p:sldId id="261" r:id="rId10"/>
    <p:sldId id="260" r:id="rId11"/>
    <p:sldId id="259" r:id="rId12"/>
    <p:sldId id="267" r:id="rId13"/>
    <p:sldId id="258" r:id="rId14"/>
    <p:sldId id="271" r:id="rId15"/>
    <p:sldId id="272" r:id="rId16"/>
    <p:sldId id="273" r:id="rId17"/>
    <p:sldId id="269" r:id="rId18"/>
    <p:sldId id="274" r:id="rId19"/>
    <p:sldId id="27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84D3C-A16B-8661-F8B5-D20A79436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BC423-55BE-2ED2-3377-F304F17BB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80516-E4BE-0BDB-E325-2245C4E8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1FF1C-DE6E-C0ED-46FE-28D3447C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0918C7-B015-3352-45C3-8B902252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7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9CC7-2A7A-F55C-70CD-A01ABD02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D40BFF-E3F0-E4F4-3376-0529C693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3D4810-A5C3-BD6A-6041-3C8506A7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0E5D45-94D0-2186-8487-94B83637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89062-0025-0A88-B11D-6DC09EC2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06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6A863-987E-CC45-283D-80E1865D6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BE46B6-9B8F-82DE-D3C9-8AD72B35E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A12C00-DF78-22E1-9214-2296E26B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D2C3AD-73D8-E23E-9C20-BA4E2696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B38956-F6F2-BE0F-2703-6512D39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ADE2-407F-AA4B-6752-3D4BDBD9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5E369-F1D6-67E1-0D26-EA527B94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980CE-612E-1A09-565A-313FBFA6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7C5A8-9331-A060-B91F-858869BD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BD713-6A8A-B3FE-EC3E-8F5D7D41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59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1CF38-A97E-BF4E-3B9E-C1C026C3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8A6DF9-8282-590C-9DB2-5A551E098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CBDF05-C96C-1F3E-ED22-231A5761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F2C77E-51AE-F54C-E712-FDF878DF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58283-CBB4-582E-B32A-AA7B6D1B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38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62830-EBEC-9C25-8DD7-388436E2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EF40F-FD29-96E6-1525-C87816B6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BAB3BA-FA5D-6FE2-A003-67A3A8EDE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36669F-9C7B-FF36-4A93-FBED3FA2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D020F8-940B-7DEF-1D65-47C2C2D9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00D80C-F633-70DE-7E76-9165889C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87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3DD47-E8D7-D040-9A30-5C8E8908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AE1F17-5376-18C2-B260-7CBE3666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B34DA4-E829-75D7-03DD-158625CD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115AE4-83EF-C6E1-93D5-5578C1AD6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6F7E63-8E26-8A0D-3201-EB063F09F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D01754-100A-CBF0-EDD4-B3406B16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4C8435-4348-80AD-AA31-F819A3B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412A71-2C30-71A0-1E2D-9E83ACA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8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03F4-DC78-00CE-9DFB-0495C62F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1C7C69-EF88-B7FD-E052-511CD261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BBE589-C165-4F2A-8A7C-D70B8591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10676C-3F99-6D94-4542-CD67C3FC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83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D5F802-F048-F2F6-043D-8209BE5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3B2505-D6F6-FE01-328C-257BCC17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937F8E-5311-638C-46BE-D337864A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7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6193-E947-2EC4-9121-DBAC9C33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254713-FA7E-E236-56E6-3BCC9B5DA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E4B406-FAD5-90FD-9ED5-D71C5A271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6DAF5E-CF3C-B072-B22D-37577237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D45F8A-A887-3BCB-C8B2-54983443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0F69A-4E30-9D92-8A8C-C5A3D5F4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0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8C892-B27F-D0E6-1096-507CCB4C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8C1262-D824-C0C4-4D20-5C737288B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2686D7-8498-472F-884D-5F5FCB199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00619-A259-FFB2-A96B-9F34A0FE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02E520-48F6-D0CC-4A92-84FEA337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CAF3E-3248-2831-BE46-ABBE4585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5DF907-A88D-230B-BF6F-1F2B1B1A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556096-82CC-AF52-E909-6FC8EB06F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0C0D73-E0BC-CE04-C6B0-7DD756B22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2169-D670-49FB-AEB2-DFD4626DCA96}" type="datetimeFigureOut">
              <a:rPr lang="pt-BR" smtClean="0"/>
              <a:t>26/09/2025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ABE8F-487F-7348-2198-2D573358F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6DEDA-32C3-C70D-6AA2-5E86261DE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66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aelGallo/FIAP_NLP_Quantum_Financ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4" y="1294410"/>
            <a:ext cx="10684151" cy="1991979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Processamento linguagem natural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395" y="3525490"/>
            <a:ext cx="9469211" cy="865639"/>
          </a:xfrm>
        </p:spPr>
        <p:txBody>
          <a:bodyPr anchor="t">
            <a:norm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Quantum </a:t>
            </a:r>
            <a:r>
              <a:rPr lang="pt-BR" b="1" dirty="0" err="1">
                <a:solidFill>
                  <a:schemeClr val="tx2"/>
                </a:solidFill>
              </a:rPr>
              <a:t>Finance</a:t>
            </a:r>
            <a:endParaRPr lang="pt-BR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398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pt-BR" b="1" dirty="0" err="1">
                <a:solidFill>
                  <a:schemeClr val="tx2"/>
                </a:solidFill>
              </a:rPr>
              <a:t>Classification</a:t>
            </a:r>
            <a:r>
              <a:rPr lang="pt-BR" b="1" dirty="0">
                <a:solidFill>
                  <a:schemeClr val="tx2"/>
                </a:solidFill>
              </a:rPr>
              <a:t> Report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965616A7-FBCD-90EF-83D8-9DBC0AD9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9" y="2836190"/>
            <a:ext cx="5768764" cy="33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7957" y="1932768"/>
            <a:ext cx="5373643" cy="3581400"/>
          </a:xfrm>
        </p:spPr>
        <p:txBody>
          <a:bodyPr anchor="ctr">
            <a:normAutofit/>
          </a:bodyPr>
          <a:lstStyle/>
          <a:p>
            <a:pPr algn="l"/>
            <a:r>
              <a:rPr lang="pt-BR" b="1" dirty="0">
                <a:solidFill>
                  <a:schemeClr val="tx2"/>
                </a:solidFill>
              </a:rPr>
              <a:t>Resultados final melhores modelos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D474A61-D08E-8BD0-709D-A1F7D1F1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6" y="2944678"/>
            <a:ext cx="5837268" cy="35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28D2EB-F993-DDE2-48FE-8CEC8674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18276"/>
            <a:ext cx="4805996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Transformers</a:t>
            </a:r>
            <a:br>
              <a:rPr lang="en-US" sz="4000" dirty="0">
                <a:solidFill>
                  <a:schemeClr val="tx2"/>
                </a:solidFill>
              </a:rPr>
            </a:br>
            <a:endParaRPr lang="en-US" sz="4000" b="0" i="0" dirty="0">
              <a:solidFill>
                <a:schemeClr val="tx2"/>
              </a:solidFill>
              <a:effectLst/>
            </a:endParaRPr>
          </a:p>
        </p:txBody>
      </p:sp>
      <p:pic>
        <p:nvPicPr>
          <p:cNvPr id="5" name="Imagem 4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85DD6D25-E4E1-6D9D-E6C0-835CAAF02D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r="13396" b="-1"/>
          <a:stretch>
            <a:fillRect/>
          </a:stretch>
        </p:blipFill>
        <p:spPr>
          <a:xfrm>
            <a:off x="5853325" y="10"/>
            <a:ext cx="6338370" cy="685798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DFB5C00-6040-4666-9765-4391ECB2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70456" y="-1"/>
            <a:ext cx="6421545" cy="6858001"/>
            <a:chOff x="5770456" y="-12663"/>
            <a:chExt cx="6421545" cy="6858001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5AF136B-F25D-4A62-92D1-409DE6B3A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6158" y="12665"/>
              <a:ext cx="6015842" cy="6832673"/>
            </a:xfrm>
            <a:custGeom>
              <a:avLst/>
              <a:gdLst>
                <a:gd name="connsiteX0" fmla="*/ 6015842 w 6015842"/>
                <a:gd name="connsiteY0" fmla="*/ 6607627 h 6832673"/>
                <a:gd name="connsiteX1" fmla="*/ 6015842 w 6015842"/>
                <a:gd name="connsiteY1" fmla="*/ 6832673 h 6832673"/>
                <a:gd name="connsiteX2" fmla="*/ 5735634 w 6015842"/>
                <a:gd name="connsiteY2" fmla="*/ 6832673 h 6832673"/>
                <a:gd name="connsiteX3" fmla="*/ 5818530 w 6015842"/>
                <a:gd name="connsiteY3" fmla="*/ 6767255 h 6832673"/>
                <a:gd name="connsiteX4" fmla="*/ 4633062 w 6015842"/>
                <a:gd name="connsiteY4" fmla="*/ 499 h 6832673"/>
                <a:gd name="connsiteX5" fmla="*/ 4830740 w 6015842"/>
                <a:gd name="connsiteY5" fmla="*/ 7861 h 6832673"/>
                <a:gd name="connsiteX6" fmla="*/ 5614049 w 6015842"/>
                <a:gd name="connsiteY6" fmla="*/ 130835 h 6832673"/>
                <a:gd name="connsiteX7" fmla="*/ 5900717 w 6015842"/>
                <a:gd name="connsiteY7" fmla="*/ 218147 h 6832673"/>
                <a:gd name="connsiteX8" fmla="*/ 6015842 w 6015842"/>
                <a:gd name="connsiteY8" fmla="*/ 264101 h 6832673"/>
                <a:gd name="connsiteX9" fmla="*/ 6015842 w 6015842"/>
                <a:gd name="connsiteY9" fmla="*/ 662291 h 6832673"/>
                <a:gd name="connsiteX10" fmla="*/ 5865183 w 6015842"/>
                <a:gd name="connsiteY10" fmla="*/ 601873 h 6832673"/>
                <a:gd name="connsiteX11" fmla="*/ 5522516 w 6015842"/>
                <a:gd name="connsiteY11" fmla="*/ 496937 h 6832673"/>
                <a:gd name="connsiteX12" fmla="*/ 4809762 w 6015842"/>
                <a:gd name="connsiteY12" fmla="*/ 394287 h 6832673"/>
                <a:gd name="connsiteX13" fmla="*/ 4087181 w 6015842"/>
                <a:gd name="connsiteY13" fmla="*/ 420838 h 6832673"/>
                <a:gd name="connsiteX14" fmla="*/ 3378242 w 6015842"/>
                <a:gd name="connsiteY14" fmla="*/ 571551 h 6832673"/>
                <a:gd name="connsiteX15" fmla="*/ 1488325 w 6015842"/>
                <a:gd name="connsiteY15" fmla="*/ 1639596 h 6832673"/>
                <a:gd name="connsiteX16" fmla="*/ 993256 w 6015842"/>
                <a:gd name="connsiteY16" fmla="*/ 2176884 h 6832673"/>
                <a:gd name="connsiteX17" fmla="*/ 601602 w 6015842"/>
                <a:gd name="connsiteY17" fmla="*/ 2794422 h 6832673"/>
                <a:gd name="connsiteX18" fmla="*/ 335805 w 6015842"/>
                <a:gd name="connsiteY18" fmla="*/ 3476785 h 6832673"/>
                <a:gd name="connsiteX19" fmla="*/ 238991 w 6015842"/>
                <a:gd name="connsiteY19" fmla="*/ 4205577 h 6832673"/>
                <a:gd name="connsiteX20" fmla="*/ 279770 w 6015842"/>
                <a:gd name="connsiteY20" fmla="*/ 4561593 h 6832673"/>
                <a:gd name="connsiteX21" fmla="*/ 400346 w 6015842"/>
                <a:gd name="connsiteY21" fmla="*/ 4894912 h 6832673"/>
                <a:gd name="connsiteX22" fmla="*/ 484398 w 6015842"/>
                <a:gd name="connsiteY22" fmla="*/ 5051706 h 6832673"/>
                <a:gd name="connsiteX23" fmla="*/ 580920 w 6015842"/>
                <a:gd name="connsiteY23" fmla="*/ 5203606 h 6832673"/>
                <a:gd name="connsiteX24" fmla="*/ 803883 w 6015842"/>
                <a:gd name="connsiteY24" fmla="*/ 5497171 h 6832673"/>
                <a:gd name="connsiteX25" fmla="*/ 1045184 w 6015842"/>
                <a:gd name="connsiteY25" fmla="*/ 5792959 h 6832673"/>
                <a:gd name="connsiteX26" fmla="*/ 1165173 w 6015842"/>
                <a:gd name="connsiteY26" fmla="*/ 5947381 h 6832673"/>
                <a:gd name="connsiteX27" fmla="*/ 1222822 w 6015842"/>
                <a:gd name="connsiteY27" fmla="*/ 6023035 h 6832673"/>
                <a:gd name="connsiteX28" fmla="*/ 1279296 w 6015842"/>
                <a:gd name="connsiteY28" fmla="*/ 6095720 h 6832673"/>
                <a:gd name="connsiteX29" fmla="*/ 1764538 w 6015842"/>
                <a:gd name="connsiteY29" fmla="*/ 6631821 h 6832673"/>
                <a:gd name="connsiteX30" fmla="*/ 1979400 w 6015842"/>
                <a:gd name="connsiteY30" fmla="*/ 6832673 h 6832673"/>
                <a:gd name="connsiteX31" fmla="*/ 1213789 w 6015842"/>
                <a:gd name="connsiteY31" fmla="*/ 6832673 h 6832673"/>
                <a:gd name="connsiteX32" fmla="*/ 1117208 w 6015842"/>
                <a:gd name="connsiteY32" fmla="*/ 6706732 h 6832673"/>
                <a:gd name="connsiteX33" fmla="*/ 894535 w 6015842"/>
                <a:gd name="connsiteY33" fmla="*/ 6375343 h 6832673"/>
                <a:gd name="connsiteX34" fmla="*/ 842461 w 6015842"/>
                <a:gd name="connsiteY34" fmla="*/ 6291085 h 6832673"/>
                <a:gd name="connsiteX35" fmla="*/ 792736 w 6015842"/>
                <a:gd name="connsiteY35" fmla="*/ 6209052 h 6832673"/>
                <a:gd name="connsiteX36" fmla="*/ 694454 w 6015842"/>
                <a:gd name="connsiteY36" fmla="*/ 6050330 h 6832673"/>
                <a:gd name="connsiteX37" fmla="*/ 490706 w 6015842"/>
                <a:gd name="connsiteY37" fmla="*/ 5724130 h 6832673"/>
                <a:gd name="connsiteX38" fmla="*/ 292239 w 6015842"/>
                <a:gd name="connsiteY38" fmla="*/ 5381020 h 6832673"/>
                <a:gd name="connsiteX39" fmla="*/ 202759 w 6015842"/>
                <a:gd name="connsiteY39" fmla="*/ 5199305 h 6832673"/>
                <a:gd name="connsiteX40" fmla="*/ 126628 w 6015842"/>
                <a:gd name="connsiteY40" fmla="*/ 5010171 h 6832673"/>
                <a:gd name="connsiteX41" fmla="*/ 67953 w 6015842"/>
                <a:gd name="connsiteY41" fmla="*/ 4812881 h 6832673"/>
                <a:gd name="connsiteX42" fmla="*/ 46243 w 6015842"/>
                <a:gd name="connsiteY42" fmla="*/ 4712306 h 6832673"/>
                <a:gd name="connsiteX43" fmla="*/ 36709 w 6015842"/>
                <a:gd name="connsiteY43" fmla="*/ 4661870 h 6832673"/>
                <a:gd name="connsiteX44" fmla="*/ 28789 w 6015842"/>
                <a:gd name="connsiteY44" fmla="*/ 4611286 h 6832673"/>
                <a:gd name="connsiteX45" fmla="*/ 38 w 6015842"/>
                <a:gd name="connsiteY45" fmla="*/ 4205577 h 6832673"/>
                <a:gd name="connsiteX46" fmla="*/ 81448 w 6015842"/>
                <a:gd name="connsiteY46" fmla="*/ 3416115 h 6832673"/>
                <a:gd name="connsiteX47" fmla="*/ 326122 w 6015842"/>
                <a:gd name="connsiteY47" fmla="*/ 2659581 h 6832673"/>
                <a:gd name="connsiteX48" fmla="*/ 1243505 w 6015842"/>
                <a:gd name="connsiteY48" fmla="*/ 1374811 h 6832673"/>
                <a:gd name="connsiteX49" fmla="*/ 1851817 w 6015842"/>
                <a:gd name="connsiteY49" fmla="*/ 871494 h 6832673"/>
                <a:gd name="connsiteX50" fmla="*/ 4040976 w 6015842"/>
                <a:gd name="connsiteY50" fmla="*/ 31151 h 6832673"/>
                <a:gd name="connsiteX51" fmla="*/ 4633062 w 6015842"/>
                <a:gd name="connsiteY51" fmla="*/ 499 h 68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15842" h="6832673">
                  <a:moveTo>
                    <a:pt x="6015842" y="6607627"/>
                  </a:moveTo>
                  <a:lnTo>
                    <a:pt x="6015842" y="6832673"/>
                  </a:lnTo>
                  <a:lnTo>
                    <a:pt x="5735634" y="6832673"/>
                  </a:lnTo>
                  <a:lnTo>
                    <a:pt x="5818530" y="6767255"/>
                  </a:lnTo>
                  <a:close/>
                  <a:moveTo>
                    <a:pt x="4633062" y="499"/>
                  </a:moveTo>
                  <a:cubicBezTo>
                    <a:pt x="4698976" y="1486"/>
                    <a:pt x="4764884" y="3940"/>
                    <a:pt x="4830740" y="7861"/>
                  </a:cubicBezTo>
                  <a:cubicBezTo>
                    <a:pt x="5095128" y="23382"/>
                    <a:pt x="5357448" y="64564"/>
                    <a:pt x="5614049" y="130835"/>
                  </a:cubicBezTo>
                  <a:cubicBezTo>
                    <a:pt x="5710834" y="155913"/>
                    <a:pt x="5806471" y="185048"/>
                    <a:pt x="5900717" y="218147"/>
                  </a:cubicBezTo>
                  <a:lnTo>
                    <a:pt x="6015842" y="264101"/>
                  </a:lnTo>
                  <a:lnTo>
                    <a:pt x="6015842" y="662291"/>
                  </a:lnTo>
                  <a:lnTo>
                    <a:pt x="5865183" y="601873"/>
                  </a:lnTo>
                  <a:cubicBezTo>
                    <a:pt x="5753061" y="560521"/>
                    <a:pt x="5638663" y="525479"/>
                    <a:pt x="5522516" y="496937"/>
                  </a:cubicBezTo>
                  <a:cubicBezTo>
                    <a:pt x="5288740" y="439663"/>
                    <a:pt x="5050052" y="405286"/>
                    <a:pt x="4809762" y="394287"/>
                  </a:cubicBezTo>
                  <a:cubicBezTo>
                    <a:pt x="4568594" y="381810"/>
                    <a:pt x="4326810" y="390696"/>
                    <a:pt x="4087181" y="420838"/>
                  </a:cubicBezTo>
                  <a:cubicBezTo>
                    <a:pt x="3847216" y="451509"/>
                    <a:pt x="3610112" y="501913"/>
                    <a:pt x="3378242" y="571551"/>
                  </a:cubicBezTo>
                  <a:cubicBezTo>
                    <a:pt x="2679220" y="784970"/>
                    <a:pt x="2034383" y="1149380"/>
                    <a:pt x="1488325" y="1639596"/>
                  </a:cubicBezTo>
                  <a:cubicBezTo>
                    <a:pt x="1308517" y="1804150"/>
                    <a:pt x="1142887" y="1983894"/>
                    <a:pt x="993256" y="2176884"/>
                  </a:cubicBezTo>
                  <a:cubicBezTo>
                    <a:pt x="843445" y="2369563"/>
                    <a:pt x="712290" y="2576362"/>
                    <a:pt x="601602" y="2794422"/>
                  </a:cubicBezTo>
                  <a:cubicBezTo>
                    <a:pt x="489834" y="3011933"/>
                    <a:pt x="400757" y="3240628"/>
                    <a:pt x="335805" y="3476785"/>
                  </a:cubicBezTo>
                  <a:cubicBezTo>
                    <a:pt x="271624" y="3714276"/>
                    <a:pt x="239065" y="3959377"/>
                    <a:pt x="238991" y="4205577"/>
                  </a:cubicBezTo>
                  <a:cubicBezTo>
                    <a:pt x="239262" y="4325420"/>
                    <a:pt x="252943" y="4444849"/>
                    <a:pt x="279770" y="4561593"/>
                  </a:cubicBezTo>
                  <a:cubicBezTo>
                    <a:pt x="307988" y="4676763"/>
                    <a:pt x="348413" y="4788524"/>
                    <a:pt x="400346" y="4894912"/>
                  </a:cubicBezTo>
                  <a:cubicBezTo>
                    <a:pt x="426018" y="4948165"/>
                    <a:pt x="454327" y="5000381"/>
                    <a:pt x="484398" y="5051706"/>
                  </a:cubicBezTo>
                  <a:cubicBezTo>
                    <a:pt x="514468" y="5103033"/>
                    <a:pt x="547181" y="5153617"/>
                    <a:pt x="580920" y="5203606"/>
                  </a:cubicBezTo>
                  <a:cubicBezTo>
                    <a:pt x="649275" y="5303291"/>
                    <a:pt x="725259" y="5400008"/>
                    <a:pt x="803883" y="5497171"/>
                  </a:cubicBezTo>
                  <a:cubicBezTo>
                    <a:pt x="882508" y="5594333"/>
                    <a:pt x="965240" y="5691644"/>
                    <a:pt x="1045184" y="5792959"/>
                  </a:cubicBezTo>
                  <a:cubicBezTo>
                    <a:pt x="1085571" y="5843395"/>
                    <a:pt x="1125568" y="5894870"/>
                    <a:pt x="1165173" y="5947381"/>
                  </a:cubicBezTo>
                  <a:lnTo>
                    <a:pt x="1222822" y="6023035"/>
                  </a:lnTo>
                  <a:cubicBezTo>
                    <a:pt x="1241744" y="6047215"/>
                    <a:pt x="1259787" y="6072135"/>
                    <a:pt x="1279296" y="6095720"/>
                  </a:cubicBezTo>
                  <a:cubicBezTo>
                    <a:pt x="1430649" y="6283772"/>
                    <a:pt x="1592663" y="6462773"/>
                    <a:pt x="1764538" y="6631821"/>
                  </a:cubicBezTo>
                  <a:lnTo>
                    <a:pt x="1979400" y="6832673"/>
                  </a:lnTo>
                  <a:lnTo>
                    <a:pt x="1213789" y="6832673"/>
                  </a:lnTo>
                  <a:lnTo>
                    <a:pt x="1117208" y="6706732"/>
                  </a:lnTo>
                  <a:cubicBezTo>
                    <a:pt x="1038730" y="6598297"/>
                    <a:pt x="964066" y="6487930"/>
                    <a:pt x="894535" y="6375343"/>
                  </a:cubicBezTo>
                  <a:cubicBezTo>
                    <a:pt x="876640" y="6347454"/>
                    <a:pt x="859771" y="6319121"/>
                    <a:pt x="842461" y="6291085"/>
                  </a:cubicBezTo>
                  <a:lnTo>
                    <a:pt x="792736" y="6209052"/>
                  </a:lnTo>
                  <a:cubicBezTo>
                    <a:pt x="760903" y="6156245"/>
                    <a:pt x="727753" y="6103584"/>
                    <a:pt x="694454" y="6050330"/>
                  </a:cubicBezTo>
                  <a:lnTo>
                    <a:pt x="490706" y="5724130"/>
                  </a:lnTo>
                  <a:cubicBezTo>
                    <a:pt x="422643" y="5613617"/>
                    <a:pt x="355167" y="5499692"/>
                    <a:pt x="292239" y="5381020"/>
                  </a:cubicBezTo>
                  <a:cubicBezTo>
                    <a:pt x="260847" y="5321686"/>
                    <a:pt x="230631" y="5261310"/>
                    <a:pt x="202759" y="5199305"/>
                  </a:cubicBezTo>
                  <a:cubicBezTo>
                    <a:pt x="174889" y="5137299"/>
                    <a:pt x="149511" y="5074254"/>
                    <a:pt x="126628" y="5010171"/>
                  </a:cubicBezTo>
                  <a:cubicBezTo>
                    <a:pt x="103745" y="4946089"/>
                    <a:pt x="84529" y="4879485"/>
                    <a:pt x="67953" y="4812881"/>
                  </a:cubicBezTo>
                  <a:cubicBezTo>
                    <a:pt x="60179" y="4779355"/>
                    <a:pt x="52551" y="4745979"/>
                    <a:pt x="46243" y="4712306"/>
                  </a:cubicBezTo>
                  <a:lnTo>
                    <a:pt x="36709" y="4661870"/>
                  </a:lnTo>
                  <a:lnTo>
                    <a:pt x="28789" y="4611286"/>
                  </a:lnTo>
                  <a:cubicBezTo>
                    <a:pt x="8927" y="4476995"/>
                    <a:pt x="-684" y="4341352"/>
                    <a:pt x="38" y="4205577"/>
                  </a:cubicBezTo>
                  <a:cubicBezTo>
                    <a:pt x="735" y="3940316"/>
                    <a:pt x="28012" y="3675812"/>
                    <a:pt x="81448" y="3416115"/>
                  </a:cubicBezTo>
                  <a:cubicBezTo>
                    <a:pt x="134458" y="3155392"/>
                    <a:pt x="216542" y="2901597"/>
                    <a:pt x="326122" y="2659581"/>
                  </a:cubicBezTo>
                  <a:cubicBezTo>
                    <a:pt x="546153" y="2175993"/>
                    <a:pt x="866666" y="1743286"/>
                    <a:pt x="1243505" y="1374811"/>
                  </a:cubicBezTo>
                  <a:cubicBezTo>
                    <a:pt x="1432510" y="1190706"/>
                    <a:pt x="1635952" y="1022387"/>
                    <a:pt x="1851817" y="871494"/>
                  </a:cubicBezTo>
                  <a:cubicBezTo>
                    <a:pt x="2502124" y="413640"/>
                    <a:pt x="3254043" y="125004"/>
                    <a:pt x="4040976" y="31151"/>
                  </a:cubicBezTo>
                  <a:cubicBezTo>
                    <a:pt x="4237529" y="7767"/>
                    <a:pt x="4435320" y="-2463"/>
                    <a:pt x="4633062" y="49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4A545AB-98A3-4EA5-8D41-F52106038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958" y="32887"/>
              <a:ext cx="5994043" cy="6812451"/>
            </a:xfrm>
            <a:custGeom>
              <a:avLst/>
              <a:gdLst>
                <a:gd name="connsiteX0" fmla="*/ 5994043 w 5994043"/>
                <a:gd name="connsiteY0" fmla="*/ 6088971 h 6812451"/>
                <a:gd name="connsiteX1" fmla="*/ 5994043 w 5994043"/>
                <a:gd name="connsiteY1" fmla="*/ 6812451 h 6812451"/>
                <a:gd name="connsiteX2" fmla="*/ 4989355 w 5994043"/>
                <a:gd name="connsiteY2" fmla="*/ 6812451 h 6812451"/>
                <a:gd name="connsiteX3" fmla="*/ 5129829 w 5994043"/>
                <a:gd name="connsiteY3" fmla="*/ 6731039 h 6812451"/>
                <a:gd name="connsiteX4" fmla="*/ 5840791 w 5994043"/>
                <a:gd name="connsiteY4" fmla="*/ 6209052 h 6812451"/>
                <a:gd name="connsiteX5" fmla="*/ 4646021 w 5994043"/>
                <a:gd name="connsiteY5" fmla="*/ 0 h 6812451"/>
                <a:gd name="connsiteX6" fmla="*/ 5834943 w 5994043"/>
                <a:gd name="connsiteY6" fmla="*/ 187955 h 6812451"/>
                <a:gd name="connsiteX7" fmla="*/ 5994043 w 5994043"/>
                <a:gd name="connsiteY7" fmla="*/ 246737 h 6812451"/>
                <a:gd name="connsiteX8" fmla="*/ 5994043 w 5994043"/>
                <a:gd name="connsiteY8" fmla="*/ 1234190 h 6812451"/>
                <a:gd name="connsiteX9" fmla="*/ 5813213 w 5994043"/>
                <a:gd name="connsiteY9" fmla="*/ 1136134 h 6812451"/>
                <a:gd name="connsiteX10" fmla="*/ 4645435 w 5994043"/>
                <a:gd name="connsiteY10" fmla="*/ 890335 h 6812451"/>
                <a:gd name="connsiteX11" fmla="*/ 3262616 w 5994043"/>
                <a:gd name="connsiteY11" fmla="*/ 1158830 h 6812451"/>
                <a:gd name="connsiteX12" fmla="*/ 2030445 w 5994043"/>
                <a:gd name="connsiteY12" fmla="*/ 1900528 h 6812451"/>
                <a:gd name="connsiteX13" fmla="*/ 1183473 w 5994043"/>
                <a:gd name="connsiteY13" fmla="*/ 2961898 h 6812451"/>
                <a:gd name="connsiteX14" fmla="*/ 880124 w 5994043"/>
                <a:gd name="connsiteY14" fmla="*/ 4180805 h 6812451"/>
                <a:gd name="connsiteX15" fmla="*/ 1381647 w 5994043"/>
                <a:gd name="connsiteY15" fmla="*/ 5288309 h 6812451"/>
                <a:gd name="connsiteX16" fmla="*/ 1651257 w 5994043"/>
                <a:gd name="connsiteY16" fmla="*/ 5671767 h 6812451"/>
                <a:gd name="connsiteX17" fmla="*/ 2679827 w 5994043"/>
                <a:gd name="connsiteY17" fmla="*/ 6733581 h 6812451"/>
                <a:gd name="connsiteX18" fmla="*/ 2818128 w 5994043"/>
                <a:gd name="connsiteY18" fmla="*/ 6812451 h 6812451"/>
                <a:gd name="connsiteX19" fmla="*/ 1420330 w 5994043"/>
                <a:gd name="connsiteY19" fmla="*/ 6812451 h 6812451"/>
                <a:gd name="connsiteX20" fmla="*/ 1286880 w 5994043"/>
                <a:gd name="connsiteY20" fmla="*/ 6661555 h 6812451"/>
                <a:gd name="connsiteX21" fmla="*/ 922515 w 5994043"/>
                <a:gd name="connsiteY21" fmla="*/ 6171671 h 6812451"/>
                <a:gd name="connsiteX22" fmla="*/ 0 w 5994043"/>
                <a:gd name="connsiteY22" fmla="*/ 4180805 h 6812451"/>
                <a:gd name="connsiteX23" fmla="*/ 4645435 w 5994043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4043" h="6812451">
                  <a:moveTo>
                    <a:pt x="5994043" y="6088971"/>
                  </a:moveTo>
                  <a:lnTo>
                    <a:pt x="5994043" y="6812451"/>
                  </a:lnTo>
                  <a:lnTo>
                    <a:pt x="4989355" y="6812451"/>
                  </a:lnTo>
                  <a:lnTo>
                    <a:pt x="5129829" y="6731039"/>
                  </a:lnTo>
                  <a:cubicBezTo>
                    <a:pt x="5358317" y="6586623"/>
                    <a:pt x="5590395" y="6406975"/>
                    <a:pt x="5840791" y="6209052"/>
                  </a:cubicBezTo>
                  <a:close/>
                  <a:moveTo>
                    <a:pt x="4646021" y="0"/>
                  </a:moveTo>
                  <a:cubicBezTo>
                    <a:pt x="5075935" y="0"/>
                    <a:pt x="5473199" y="65804"/>
                    <a:pt x="5834943" y="187955"/>
                  </a:cubicBezTo>
                  <a:lnTo>
                    <a:pt x="5994043" y="246737"/>
                  </a:lnTo>
                  <a:lnTo>
                    <a:pt x="5994043" y="1234190"/>
                  </a:lnTo>
                  <a:lnTo>
                    <a:pt x="5813213" y="1136134"/>
                  </a:lnTo>
                  <a:cubicBezTo>
                    <a:pt x="5466151" y="973109"/>
                    <a:pt x="5073323" y="890335"/>
                    <a:pt x="4645435" y="890335"/>
                  </a:cubicBezTo>
                  <a:cubicBezTo>
                    <a:pt x="4193787" y="890335"/>
                    <a:pt x="3715146" y="983493"/>
                    <a:pt x="3262616" y="1158830"/>
                  </a:cubicBezTo>
                  <a:cubicBezTo>
                    <a:pt x="2813519" y="1334122"/>
                    <a:pt x="2396942" y="1584891"/>
                    <a:pt x="2030445" y="1900528"/>
                  </a:cubicBezTo>
                  <a:cubicBezTo>
                    <a:pt x="1672528" y="2210706"/>
                    <a:pt x="1379593" y="2577698"/>
                    <a:pt x="1183473" y="2961898"/>
                  </a:cubicBezTo>
                  <a:cubicBezTo>
                    <a:pt x="982804" y="3356334"/>
                    <a:pt x="880124" y="3766345"/>
                    <a:pt x="880124" y="4180805"/>
                  </a:cubicBezTo>
                  <a:cubicBezTo>
                    <a:pt x="880124" y="4577020"/>
                    <a:pt x="1033705" y="4806798"/>
                    <a:pt x="1381647" y="5288309"/>
                  </a:cubicBezTo>
                  <a:cubicBezTo>
                    <a:pt x="1468632" y="5408909"/>
                    <a:pt x="1558551" y="5533662"/>
                    <a:pt x="1651257" y="5671767"/>
                  </a:cubicBezTo>
                  <a:cubicBezTo>
                    <a:pt x="1979104" y="6160396"/>
                    <a:pt x="2315457" y="6507809"/>
                    <a:pt x="2679827" y="6733581"/>
                  </a:cubicBezTo>
                  <a:lnTo>
                    <a:pt x="2818128" y="6812451"/>
                  </a:lnTo>
                  <a:lnTo>
                    <a:pt x="1420330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4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85B985B-4E1C-4D7F-A82E-CE87F95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8976" y="32887"/>
              <a:ext cx="6013025" cy="6812451"/>
            </a:xfrm>
            <a:custGeom>
              <a:avLst/>
              <a:gdLst>
                <a:gd name="connsiteX0" fmla="*/ 6013025 w 6013025"/>
                <a:gd name="connsiteY0" fmla="*/ 6261711 h 6812451"/>
                <a:gd name="connsiteX1" fmla="*/ 6013025 w 6013025"/>
                <a:gd name="connsiteY1" fmla="*/ 6812451 h 6812451"/>
                <a:gd name="connsiteX2" fmla="*/ 5273640 w 6013025"/>
                <a:gd name="connsiteY2" fmla="*/ 6812451 h 6812451"/>
                <a:gd name="connsiteX3" fmla="*/ 5321464 w 6013025"/>
                <a:gd name="connsiteY3" fmla="*/ 6781445 h 6812451"/>
                <a:gd name="connsiteX4" fmla="*/ 5931296 w 6013025"/>
                <a:gd name="connsiteY4" fmla="*/ 6325796 h 6812451"/>
                <a:gd name="connsiteX5" fmla="*/ 4646022 w 6013025"/>
                <a:gd name="connsiteY5" fmla="*/ 0 h 6812451"/>
                <a:gd name="connsiteX6" fmla="*/ 6012842 w 6013025"/>
                <a:gd name="connsiteY6" fmla="*/ 253682 h 6812451"/>
                <a:gd name="connsiteX7" fmla="*/ 6013025 w 6013025"/>
                <a:gd name="connsiteY7" fmla="*/ 253762 h 6812451"/>
                <a:gd name="connsiteX8" fmla="*/ 6013025 w 6013025"/>
                <a:gd name="connsiteY8" fmla="*/ 1076411 h 6812451"/>
                <a:gd name="connsiteX9" fmla="*/ 5874968 w 6013025"/>
                <a:gd name="connsiteY9" fmla="*/ 1001590 h 6812451"/>
                <a:gd name="connsiteX10" fmla="*/ 4645435 w 6013025"/>
                <a:gd name="connsiteY10" fmla="*/ 741995 h 6812451"/>
                <a:gd name="connsiteX11" fmla="*/ 3209956 w 6013025"/>
                <a:gd name="connsiteY11" fmla="*/ 1021170 h 6812451"/>
                <a:gd name="connsiteX12" fmla="*/ 1935097 w 6013025"/>
                <a:gd name="connsiteY12" fmla="*/ 1787938 h 6812451"/>
                <a:gd name="connsiteX13" fmla="*/ 1053214 w 6013025"/>
                <a:gd name="connsiteY13" fmla="*/ 2893811 h 6812451"/>
                <a:gd name="connsiteX14" fmla="*/ 733436 w 6013025"/>
                <a:gd name="connsiteY14" fmla="*/ 4180805 h 6812451"/>
                <a:gd name="connsiteX15" fmla="*/ 1262683 w 6013025"/>
                <a:gd name="connsiteY15" fmla="*/ 5375977 h 6812451"/>
                <a:gd name="connsiteX16" fmla="*/ 1529361 w 6013025"/>
                <a:gd name="connsiteY16" fmla="*/ 5755283 h 6812451"/>
                <a:gd name="connsiteX17" fmla="*/ 2477042 w 6013025"/>
                <a:gd name="connsiteY17" fmla="*/ 6776885 h 6812451"/>
                <a:gd name="connsiteX18" fmla="*/ 2533056 w 6013025"/>
                <a:gd name="connsiteY18" fmla="*/ 6812451 h 6812451"/>
                <a:gd name="connsiteX19" fmla="*/ 1420329 w 6013025"/>
                <a:gd name="connsiteY19" fmla="*/ 6812451 h 6812451"/>
                <a:gd name="connsiteX20" fmla="*/ 1286880 w 6013025"/>
                <a:gd name="connsiteY20" fmla="*/ 6661555 h 6812451"/>
                <a:gd name="connsiteX21" fmla="*/ 922515 w 6013025"/>
                <a:gd name="connsiteY21" fmla="*/ 6171671 h 6812451"/>
                <a:gd name="connsiteX22" fmla="*/ 0 w 6013025"/>
                <a:gd name="connsiteY22" fmla="*/ 4180805 h 6812451"/>
                <a:gd name="connsiteX23" fmla="*/ 4645435 w 6013025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13025" h="6812451">
                  <a:moveTo>
                    <a:pt x="6013025" y="6261711"/>
                  </a:moveTo>
                  <a:lnTo>
                    <a:pt x="6013025" y="6812451"/>
                  </a:lnTo>
                  <a:lnTo>
                    <a:pt x="5273640" y="6812451"/>
                  </a:lnTo>
                  <a:lnTo>
                    <a:pt x="5321464" y="6781445"/>
                  </a:lnTo>
                  <a:cubicBezTo>
                    <a:pt x="5513938" y="6651587"/>
                    <a:pt x="5713420" y="6497963"/>
                    <a:pt x="5931296" y="6325796"/>
                  </a:cubicBezTo>
                  <a:close/>
                  <a:moveTo>
                    <a:pt x="4646022" y="0"/>
                  </a:moveTo>
                  <a:cubicBezTo>
                    <a:pt x="5147587" y="0"/>
                    <a:pt x="5604713" y="89566"/>
                    <a:pt x="6012842" y="253682"/>
                  </a:cubicBezTo>
                  <a:lnTo>
                    <a:pt x="6013025" y="253762"/>
                  </a:lnTo>
                  <a:lnTo>
                    <a:pt x="6013025" y="1076411"/>
                  </a:lnTo>
                  <a:lnTo>
                    <a:pt x="5874968" y="1001590"/>
                  </a:lnTo>
                  <a:cubicBezTo>
                    <a:pt x="5508543" y="829367"/>
                    <a:pt x="5094739" y="741995"/>
                    <a:pt x="4645435" y="741995"/>
                  </a:cubicBezTo>
                  <a:cubicBezTo>
                    <a:pt x="4168703" y="741995"/>
                    <a:pt x="3685809" y="835895"/>
                    <a:pt x="3209956" y="1021170"/>
                  </a:cubicBezTo>
                  <a:cubicBezTo>
                    <a:pt x="2745309" y="1202264"/>
                    <a:pt x="2314283" y="1461517"/>
                    <a:pt x="1935097" y="1787938"/>
                  </a:cubicBezTo>
                  <a:cubicBezTo>
                    <a:pt x="1557525" y="2115028"/>
                    <a:pt x="1260777" y="2487212"/>
                    <a:pt x="1053214" y="2893811"/>
                  </a:cubicBezTo>
                  <a:cubicBezTo>
                    <a:pt x="840958" y="3309458"/>
                    <a:pt x="733436" y="3742460"/>
                    <a:pt x="733436" y="4180805"/>
                  </a:cubicBezTo>
                  <a:cubicBezTo>
                    <a:pt x="733436" y="4622561"/>
                    <a:pt x="905208" y="4880374"/>
                    <a:pt x="1262683" y="5375977"/>
                  </a:cubicBezTo>
                  <a:cubicBezTo>
                    <a:pt x="1348936" y="5495539"/>
                    <a:pt x="1438122" y="5619106"/>
                    <a:pt x="1529361" y="5755283"/>
                  </a:cubicBezTo>
                  <a:cubicBezTo>
                    <a:pt x="1828942" y="6201779"/>
                    <a:pt x="2138082" y="6538284"/>
                    <a:pt x="2477042" y="6776885"/>
                  </a:cubicBezTo>
                  <a:lnTo>
                    <a:pt x="2533056" y="6812451"/>
                  </a:lnTo>
                  <a:lnTo>
                    <a:pt x="1420329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5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71" name="Freeform: Shape 70">
              <a:extLst>
                <a:ext uri="{FF2B5EF4-FFF2-40B4-BE49-F238E27FC236}">
                  <a16:creationId xmlns:a16="http://schemas.microsoft.com/office/drawing/2014/main" id="{A13BF9A0-E8BD-4AE9-9312-413ACFE3A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5112" y="-12663"/>
              <a:ext cx="6156889" cy="6858000"/>
            </a:xfrm>
            <a:custGeom>
              <a:avLst/>
              <a:gdLst>
                <a:gd name="connsiteX0" fmla="*/ 2697511 w 6156889"/>
                <a:gd name="connsiteY0" fmla="*/ 0 h 6858000"/>
                <a:gd name="connsiteX1" fmla="*/ 6012777 w 6156889"/>
                <a:gd name="connsiteY1" fmla="*/ 0 h 6858000"/>
                <a:gd name="connsiteX2" fmla="*/ 6130331 w 6156889"/>
                <a:gd name="connsiteY2" fmla="*/ 54136 h 6858000"/>
                <a:gd name="connsiteX3" fmla="*/ 6156889 w 6156889"/>
                <a:gd name="connsiteY3" fmla="*/ 68258 h 6858000"/>
                <a:gd name="connsiteX4" fmla="*/ 6156889 w 6156889"/>
                <a:gd name="connsiteY4" fmla="*/ 430986 h 6858000"/>
                <a:gd name="connsiteX5" fmla="*/ 5996798 w 6156889"/>
                <a:gd name="connsiteY5" fmla="*/ 361212 h 6858000"/>
                <a:gd name="connsiteX6" fmla="*/ 5637513 w 6156889"/>
                <a:gd name="connsiteY6" fmla="*/ 243549 h 6858000"/>
                <a:gd name="connsiteX7" fmla="*/ 5269544 w 6156889"/>
                <a:gd name="connsiteY7" fmla="*/ 169380 h 6858000"/>
                <a:gd name="connsiteX8" fmla="*/ 4898545 w 6156889"/>
                <a:gd name="connsiteY8" fmla="*/ 136002 h 6858000"/>
                <a:gd name="connsiteX9" fmla="*/ 4736575 w 6156889"/>
                <a:gd name="connsiteY9" fmla="*/ 132591 h 6858000"/>
                <a:gd name="connsiteX10" fmla="*/ 4152501 w 6156889"/>
                <a:gd name="connsiteY10" fmla="*/ 177093 h 6858000"/>
                <a:gd name="connsiteX11" fmla="*/ 3785688 w 6156889"/>
                <a:gd name="connsiteY11" fmla="*/ 251263 h 6858000"/>
                <a:gd name="connsiteX12" fmla="*/ 3424793 w 6156889"/>
                <a:gd name="connsiteY12" fmla="*/ 356583 h 6858000"/>
                <a:gd name="connsiteX13" fmla="*/ 3073425 w 6156889"/>
                <a:gd name="connsiteY13" fmla="*/ 490979 h 6858000"/>
                <a:gd name="connsiteX14" fmla="*/ 2732162 w 6156889"/>
                <a:gd name="connsiteY14" fmla="*/ 653411 h 6858000"/>
                <a:gd name="connsiteX15" fmla="*/ 2083562 w 6156889"/>
                <a:gd name="connsiteY15" fmla="*/ 1054373 h 6858000"/>
                <a:gd name="connsiteX16" fmla="*/ 1930543 w 6156889"/>
                <a:gd name="connsiteY16" fmla="*/ 1169336 h 6858000"/>
                <a:gd name="connsiteX17" fmla="*/ 1867890 w 6156889"/>
                <a:gd name="connsiteY17" fmla="*/ 1218733 h 6858000"/>
                <a:gd name="connsiteX18" fmla="*/ 1855187 w 6156889"/>
                <a:gd name="connsiteY18" fmla="*/ 1228968 h 6858000"/>
                <a:gd name="connsiteX19" fmla="*/ 1781565 w 6156889"/>
                <a:gd name="connsiteY19" fmla="*/ 1289343 h 6858000"/>
                <a:gd name="connsiteX20" fmla="*/ 1495015 w 6156889"/>
                <a:gd name="connsiteY20" fmla="*/ 1547751 h 6858000"/>
                <a:gd name="connsiteX21" fmla="*/ 984708 w 6156889"/>
                <a:gd name="connsiteY21" fmla="*/ 2132951 h 6858000"/>
                <a:gd name="connsiteX22" fmla="*/ 767305 w 6156889"/>
                <a:gd name="connsiteY22" fmla="*/ 2459299 h 6858000"/>
                <a:gd name="connsiteX23" fmla="*/ 582382 w 6156889"/>
                <a:gd name="connsiteY23" fmla="*/ 2806859 h 6858000"/>
                <a:gd name="connsiteX24" fmla="*/ 541818 w 6156889"/>
                <a:gd name="connsiteY24" fmla="*/ 2895863 h 6858000"/>
                <a:gd name="connsiteX25" fmla="*/ 521896 w 6156889"/>
                <a:gd name="connsiteY25" fmla="*/ 2940364 h 6858000"/>
                <a:gd name="connsiteX26" fmla="*/ 503130 w 6156889"/>
                <a:gd name="connsiteY26" fmla="*/ 2985756 h 6858000"/>
                <a:gd name="connsiteX27" fmla="*/ 500243 w 6156889"/>
                <a:gd name="connsiteY27" fmla="*/ 2992728 h 6858000"/>
                <a:gd name="connsiteX28" fmla="*/ 467329 w 6156889"/>
                <a:gd name="connsiteY28" fmla="*/ 3077133 h 6858000"/>
                <a:gd name="connsiteX29" fmla="*/ 454626 w 6156889"/>
                <a:gd name="connsiteY29" fmla="*/ 3111399 h 6858000"/>
                <a:gd name="connsiteX30" fmla="*/ 433548 w 6156889"/>
                <a:gd name="connsiteY30" fmla="*/ 3170735 h 6858000"/>
                <a:gd name="connsiteX31" fmla="*/ 433548 w 6156889"/>
                <a:gd name="connsiteY31" fmla="*/ 3171477 h 6858000"/>
                <a:gd name="connsiteX32" fmla="*/ 323692 w 6156889"/>
                <a:gd name="connsiteY32" fmla="*/ 3552414 h 6858000"/>
                <a:gd name="connsiteX33" fmla="*/ 234768 w 6156889"/>
                <a:gd name="connsiteY33" fmla="*/ 4341877 h 6858000"/>
                <a:gd name="connsiteX34" fmla="*/ 273600 w 6156889"/>
                <a:gd name="connsiteY34" fmla="*/ 4733940 h 6858000"/>
                <a:gd name="connsiteX35" fmla="*/ 386489 w 6156889"/>
                <a:gd name="connsiteY35" fmla="*/ 5105974 h 6858000"/>
                <a:gd name="connsiteX36" fmla="*/ 413628 w 6156889"/>
                <a:gd name="connsiteY36" fmla="*/ 5168870 h 6858000"/>
                <a:gd name="connsiteX37" fmla="*/ 425176 w 6156889"/>
                <a:gd name="connsiteY37" fmla="*/ 5194384 h 6858000"/>
                <a:gd name="connsiteX38" fmla="*/ 435570 w 6156889"/>
                <a:gd name="connsiteY38" fmla="*/ 5215745 h 6858000"/>
                <a:gd name="connsiteX39" fmla="*/ 468194 w 6156889"/>
                <a:gd name="connsiteY39" fmla="*/ 5280867 h 6858000"/>
                <a:gd name="connsiteX40" fmla="*/ 564915 w 6156889"/>
                <a:gd name="connsiteY40" fmla="*/ 5450715 h 6858000"/>
                <a:gd name="connsiteX41" fmla="*/ 672174 w 6156889"/>
                <a:gd name="connsiteY41" fmla="*/ 5615521 h 6858000"/>
                <a:gd name="connsiteX42" fmla="*/ 787660 w 6156889"/>
                <a:gd name="connsiteY42" fmla="*/ 5777360 h 6858000"/>
                <a:gd name="connsiteX43" fmla="*/ 933894 w 6156889"/>
                <a:gd name="connsiteY43" fmla="*/ 5971536 h 6858000"/>
                <a:gd name="connsiteX44" fmla="*/ 1030614 w 6156889"/>
                <a:gd name="connsiteY44" fmla="*/ 6098961 h 6858000"/>
                <a:gd name="connsiteX45" fmla="*/ 1152885 w 6156889"/>
                <a:gd name="connsiteY45" fmla="*/ 6263172 h 6858000"/>
                <a:gd name="connsiteX46" fmla="*/ 1215248 w 6156889"/>
                <a:gd name="connsiteY46" fmla="*/ 6350397 h 6858000"/>
                <a:gd name="connsiteX47" fmla="*/ 1271259 w 6156889"/>
                <a:gd name="connsiteY47" fmla="*/ 6428720 h 6858000"/>
                <a:gd name="connsiteX48" fmla="*/ 1369279 w 6156889"/>
                <a:gd name="connsiteY48" fmla="*/ 6561483 h 6858000"/>
                <a:gd name="connsiteX49" fmla="*/ 1388190 w 6156889"/>
                <a:gd name="connsiteY49" fmla="*/ 6586701 h 6858000"/>
                <a:gd name="connsiteX50" fmla="*/ 1397717 w 6156889"/>
                <a:gd name="connsiteY50" fmla="*/ 6598865 h 6858000"/>
                <a:gd name="connsiteX51" fmla="*/ 1510605 w 6156889"/>
                <a:gd name="connsiteY51" fmla="*/ 6739342 h 6858000"/>
                <a:gd name="connsiteX52" fmla="*/ 1613307 w 6156889"/>
                <a:gd name="connsiteY52" fmla="*/ 6858000 h 6858000"/>
                <a:gd name="connsiteX53" fmla="*/ 916995 w 6156889"/>
                <a:gd name="connsiteY53" fmla="*/ 6858000 h 6858000"/>
                <a:gd name="connsiteX54" fmla="*/ 818055 w 6156889"/>
                <a:gd name="connsiteY54" fmla="*/ 6724213 h 6858000"/>
                <a:gd name="connsiteX55" fmla="*/ 590467 w 6156889"/>
                <a:gd name="connsiteY55" fmla="*/ 6365824 h 6858000"/>
                <a:gd name="connsiteX56" fmla="*/ 1 w 6156889"/>
                <a:gd name="connsiteY56" fmla="*/ 4123180 h 6858000"/>
                <a:gd name="connsiteX57" fmla="*/ 2644788 w 6156889"/>
                <a:gd name="connsiteY57" fmla="*/ 2137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156889" h="6858000">
                  <a:moveTo>
                    <a:pt x="2697511" y="0"/>
                  </a:moveTo>
                  <a:lnTo>
                    <a:pt x="6012777" y="0"/>
                  </a:lnTo>
                  <a:lnTo>
                    <a:pt x="6130331" y="54136"/>
                  </a:lnTo>
                  <a:lnTo>
                    <a:pt x="6156889" y="68258"/>
                  </a:lnTo>
                  <a:lnTo>
                    <a:pt x="6156889" y="430986"/>
                  </a:lnTo>
                  <a:lnTo>
                    <a:pt x="5996798" y="361212"/>
                  </a:lnTo>
                  <a:cubicBezTo>
                    <a:pt x="5879619" y="314469"/>
                    <a:pt x="5759632" y="275159"/>
                    <a:pt x="5637513" y="243549"/>
                  </a:cubicBezTo>
                  <a:cubicBezTo>
                    <a:pt x="5516267" y="211953"/>
                    <a:pt x="5393420" y="187194"/>
                    <a:pt x="5269544" y="169380"/>
                  </a:cubicBezTo>
                  <a:cubicBezTo>
                    <a:pt x="5146509" y="151850"/>
                    <a:pt x="5022677" y="140710"/>
                    <a:pt x="4898545" y="136002"/>
                  </a:cubicBezTo>
                  <a:cubicBezTo>
                    <a:pt x="4844843" y="133778"/>
                    <a:pt x="4790421" y="132591"/>
                    <a:pt x="4736575" y="132591"/>
                  </a:cubicBezTo>
                  <a:cubicBezTo>
                    <a:pt x="4541085" y="132750"/>
                    <a:pt x="4345869" y="147625"/>
                    <a:pt x="4152501" y="177093"/>
                  </a:cubicBezTo>
                  <a:cubicBezTo>
                    <a:pt x="4025611" y="197711"/>
                    <a:pt x="3902184" y="222484"/>
                    <a:pt x="3785688" y="251263"/>
                  </a:cubicBezTo>
                  <a:cubicBezTo>
                    <a:pt x="3659662" y="282414"/>
                    <a:pt x="3538548" y="318163"/>
                    <a:pt x="3424793" y="356583"/>
                  </a:cubicBezTo>
                  <a:cubicBezTo>
                    <a:pt x="3306130" y="396636"/>
                    <a:pt x="3188333" y="441582"/>
                    <a:pt x="3073425" y="490979"/>
                  </a:cubicBezTo>
                  <a:cubicBezTo>
                    <a:pt x="2958516" y="540376"/>
                    <a:pt x="2843751" y="595114"/>
                    <a:pt x="2732162" y="653411"/>
                  </a:cubicBezTo>
                  <a:cubicBezTo>
                    <a:pt x="2507123" y="771357"/>
                    <a:pt x="2290398" y="905336"/>
                    <a:pt x="2083562" y="1054373"/>
                  </a:cubicBezTo>
                  <a:cubicBezTo>
                    <a:pt x="2041265" y="1085080"/>
                    <a:pt x="1985686" y="1125874"/>
                    <a:pt x="1930543" y="1169336"/>
                  </a:cubicBezTo>
                  <a:cubicBezTo>
                    <a:pt x="1909611" y="1185209"/>
                    <a:pt x="1888390" y="1202268"/>
                    <a:pt x="1867890" y="1218733"/>
                  </a:cubicBezTo>
                  <a:lnTo>
                    <a:pt x="1855187" y="1228968"/>
                  </a:lnTo>
                  <a:cubicBezTo>
                    <a:pt x="1828481" y="1249736"/>
                    <a:pt x="1803074" y="1271097"/>
                    <a:pt x="1781565" y="1289343"/>
                  </a:cubicBezTo>
                  <a:cubicBezTo>
                    <a:pt x="1674740" y="1379238"/>
                    <a:pt x="1581630" y="1463791"/>
                    <a:pt x="1495015" y="1547751"/>
                  </a:cubicBezTo>
                  <a:cubicBezTo>
                    <a:pt x="1309115" y="1727642"/>
                    <a:pt x="1138401" y="1923407"/>
                    <a:pt x="984708" y="2132951"/>
                  </a:cubicBezTo>
                  <a:cubicBezTo>
                    <a:pt x="906322" y="2240646"/>
                    <a:pt x="833132" y="2350417"/>
                    <a:pt x="767305" y="2459299"/>
                  </a:cubicBezTo>
                  <a:cubicBezTo>
                    <a:pt x="693682" y="2584350"/>
                    <a:pt x="633197" y="2697681"/>
                    <a:pt x="582382" y="2806859"/>
                  </a:cubicBezTo>
                  <a:cubicBezTo>
                    <a:pt x="567369" y="2837564"/>
                    <a:pt x="553511" y="2868864"/>
                    <a:pt x="541818" y="2895863"/>
                  </a:cubicBezTo>
                  <a:lnTo>
                    <a:pt x="521896" y="2940364"/>
                  </a:lnTo>
                  <a:lnTo>
                    <a:pt x="503130" y="2985756"/>
                  </a:lnTo>
                  <a:lnTo>
                    <a:pt x="500243" y="2992728"/>
                  </a:lnTo>
                  <a:cubicBezTo>
                    <a:pt x="488550" y="3021655"/>
                    <a:pt x="477433" y="3049097"/>
                    <a:pt x="467329" y="3077133"/>
                  </a:cubicBezTo>
                  <a:cubicBezTo>
                    <a:pt x="463143" y="3088555"/>
                    <a:pt x="458955" y="3099978"/>
                    <a:pt x="454626" y="3111399"/>
                  </a:cubicBezTo>
                  <a:cubicBezTo>
                    <a:pt x="447119" y="3132315"/>
                    <a:pt x="439900" y="3151302"/>
                    <a:pt x="433548" y="3170735"/>
                  </a:cubicBezTo>
                  <a:lnTo>
                    <a:pt x="433548" y="3171477"/>
                  </a:lnTo>
                  <a:cubicBezTo>
                    <a:pt x="389714" y="3296142"/>
                    <a:pt x="353032" y="3423342"/>
                    <a:pt x="323692" y="3552414"/>
                  </a:cubicBezTo>
                  <a:cubicBezTo>
                    <a:pt x="264660" y="3811192"/>
                    <a:pt x="234820" y="4076083"/>
                    <a:pt x="234768" y="4341877"/>
                  </a:cubicBezTo>
                  <a:cubicBezTo>
                    <a:pt x="235675" y="4473528"/>
                    <a:pt x="248676" y="4604795"/>
                    <a:pt x="273600" y="4733940"/>
                  </a:cubicBezTo>
                  <a:cubicBezTo>
                    <a:pt x="298849" y="4861570"/>
                    <a:pt x="336674" y="4986220"/>
                    <a:pt x="386489" y="5105974"/>
                  </a:cubicBezTo>
                  <a:cubicBezTo>
                    <a:pt x="394716" y="5126742"/>
                    <a:pt x="403955" y="5147213"/>
                    <a:pt x="413628" y="5168870"/>
                  </a:cubicBezTo>
                  <a:cubicBezTo>
                    <a:pt x="417526" y="5177327"/>
                    <a:pt x="421423" y="5185781"/>
                    <a:pt x="425176" y="5194384"/>
                  </a:cubicBezTo>
                  <a:lnTo>
                    <a:pt x="435570" y="5215745"/>
                  </a:lnTo>
                  <a:cubicBezTo>
                    <a:pt x="446542" y="5238442"/>
                    <a:pt x="456936" y="5259803"/>
                    <a:pt x="468194" y="5280867"/>
                  </a:cubicBezTo>
                  <a:cubicBezTo>
                    <a:pt x="494035" y="5332043"/>
                    <a:pt x="523773" y="5383816"/>
                    <a:pt x="564915" y="5450715"/>
                  </a:cubicBezTo>
                  <a:cubicBezTo>
                    <a:pt x="597108" y="5503526"/>
                    <a:pt x="631176" y="5554998"/>
                    <a:pt x="672174" y="5615521"/>
                  </a:cubicBezTo>
                  <a:cubicBezTo>
                    <a:pt x="710284" y="5671296"/>
                    <a:pt x="750127" y="5726035"/>
                    <a:pt x="787660" y="5777360"/>
                  </a:cubicBezTo>
                  <a:cubicBezTo>
                    <a:pt x="835442" y="5842333"/>
                    <a:pt x="885534" y="5908046"/>
                    <a:pt x="933894" y="5971536"/>
                  </a:cubicBezTo>
                  <a:cubicBezTo>
                    <a:pt x="965654" y="6013219"/>
                    <a:pt x="996978" y="6054311"/>
                    <a:pt x="1030614" y="6098961"/>
                  </a:cubicBezTo>
                  <a:cubicBezTo>
                    <a:pt x="1064250" y="6143611"/>
                    <a:pt x="1108567" y="6202502"/>
                    <a:pt x="1152885" y="6263172"/>
                  </a:cubicBezTo>
                  <a:cubicBezTo>
                    <a:pt x="1173816" y="6291949"/>
                    <a:pt x="1195904" y="6322954"/>
                    <a:pt x="1215248" y="6350397"/>
                  </a:cubicBezTo>
                  <a:cubicBezTo>
                    <a:pt x="1234593" y="6377839"/>
                    <a:pt x="1252925" y="6403651"/>
                    <a:pt x="1271259" y="6428720"/>
                  </a:cubicBezTo>
                  <a:cubicBezTo>
                    <a:pt x="1302873" y="6473517"/>
                    <a:pt x="1336653" y="6518317"/>
                    <a:pt x="1369279" y="6561483"/>
                  </a:cubicBezTo>
                  <a:lnTo>
                    <a:pt x="1388190" y="6586701"/>
                  </a:lnTo>
                  <a:lnTo>
                    <a:pt x="1397717" y="6598865"/>
                  </a:lnTo>
                  <a:cubicBezTo>
                    <a:pt x="1434238" y="6645443"/>
                    <a:pt x="1472061" y="6693653"/>
                    <a:pt x="1510605" y="6739342"/>
                  </a:cubicBezTo>
                  <a:lnTo>
                    <a:pt x="1613307" y="6858000"/>
                  </a:lnTo>
                  <a:lnTo>
                    <a:pt x="916995" y="6858000"/>
                  </a:lnTo>
                  <a:lnTo>
                    <a:pt x="818055" y="6724213"/>
                  </a:lnTo>
                  <a:cubicBezTo>
                    <a:pt x="736876" y="6608833"/>
                    <a:pt x="660902" y="6489255"/>
                    <a:pt x="590467" y="6365824"/>
                  </a:cubicBezTo>
                  <a:cubicBezTo>
                    <a:pt x="203909" y="5685167"/>
                    <a:pt x="149" y="4911263"/>
                    <a:pt x="1" y="4123180"/>
                  </a:cubicBezTo>
                  <a:cubicBezTo>
                    <a:pt x="-341" y="2279490"/>
                    <a:pt x="1090234" y="697390"/>
                    <a:pt x="2644788" y="213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72" name="Freeform: Shape 71">
              <a:extLst>
                <a:ext uri="{FF2B5EF4-FFF2-40B4-BE49-F238E27FC236}">
                  <a16:creationId xmlns:a16="http://schemas.microsoft.com/office/drawing/2014/main" id="{7E71C69F-3D46-48FF-B803-2C3641CA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0456" y="-12663"/>
              <a:ext cx="6421544" cy="6858000"/>
            </a:xfrm>
            <a:custGeom>
              <a:avLst/>
              <a:gdLst>
                <a:gd name="connsiteX0" fmla="*/ 6209767 w 6421544"/>
                <a:gd name="connsiteY0" fmla="*/ 0 h 6858000"/>
                <a:gd name="connsiteX1" fmla="*/ 6421544 w 6421544"/>
                <a:gd name="connsiteY1" fmla="*/ 0 h 6858000"/>
                <a:gd name="connsiteX2" fmla="*/ 6421544 w 6421544"/>
                <a:gd name="connsiteY2" fmla="*/ 85748 h 6858000"/>
                <a:gd name="connsiteX3" fmla="*/ 6399563 w 6421544"/>
                <a:gd name="connsiteY3" fmla="*/ 75695 h 6858000"/>
                <a:gd name="connsiteX4" fmla="*/ 0 w 6421544"/>
                <a:gd name="connsiteY4" fmla="*/ 0 h 6858000"/>
                <a:gd name="connsiteX5" fmla="*/ 3188107 w 6421544"/>
                <a:gd name="connsiteY5" fmla="*/ 0 h 6858000"/>
                <a:gd name="connsiteX6" fmla="*/ 2888485 w 6421544"/>
                <a:gd name="connsiteY6" fmla="*/ 124347 h 6858000"/>
                <a:gd name="connsiteX7" fmla="*/ 329300 w 6421544"/>
                <a:gd name="connsiteY7" fmla="*/ 4148123 h 6858000"/>
                <a:gd name="connsiteX8" fmla="*/ 1105238 w 6421544"/>
                <a:gd name="connsiteY8" fmla="*/ 6663148 h 6858000"/>
                <a:gd name="connsiteX9" fmla="*/ 1251097 w 6421544"/>
                <a:gd name="connsiteY9" fmla="*/ 6858000 h 6858000"/>
                <a:gd name="connsiteX10" fmla="*/ 0 w 642154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1544" h="6858000">
                  <a:moveTo>
                    <a:pt x="6209767" y="0"/>
                  </a:moveTo>
                  <a:lnTo>
                    <a:pt x="6421544" y="0"/>
                  </a:lnTo>
                  <a:lnTo>
                    <a:pt x="6421544" y="85748"/>
                  </a:lnTo>
                  <a:lnTo>
                    <a:pt x="6399563" y="75695"/>
                  </a:lnTo>
                  <a:close/>
                  <a:moveTo>
                    <a:pt x="0" y="0"/>
                  </a:moveTo>
                  <a:lnTo>
                    <a:pt x="3188107" y="0"/>
                  </a:lnTo>
                  <a:lnTo>
                    <a:pt x="2888485" y="124347"/>
                  </a:lnTo>
                  <a:cubicBezTo>
                    <a:pt x="1378729" y="820423"/>
                    <a:pt x="329300" y="2360309"/>
                    <a:pt x="329300" y="4148123"/>
                  </a:cubicBezTo>
                  <a:cubicBezTo>
                    <a:pt x="329300" y="5082555"/>
                    <a:pt x="615984" y="5949257"/>
                    <a:pt x="1105238" y="6663148"/>
                  </a:cubicBezTo>
                  <a:lnTo>
                    <a:pt x="1251097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52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1549" y="2297266"/>
            <a:ext cx="3404937" cy="1714044"/>
          </a:xfrm>
        </p:spPr>
        <p:txBody>
          <a:bodyPr anchor="t">
            <a:normAutofit/>
          </a:bodyPr>
          <a:lstStyle/>
          <a:p>
            <a:pPr algn="l"/>
            <a:r>
              <a:rPr lang="pt-BR" sz="2000" b="1" dirty="0">
                <a:solidFill>
                  <a:schemeClr val="tx2"/>
                </a:solidFill>
              </a:rPr>
              <a:t>Arquitetura Transformers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0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1" name="Freeform: Shape 61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D976F3B7-6485-9CDD-F586-B0C82339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02" y="1118937"/>
            <a:ext cx="3234088" cy="4620126"/>
          </a:xfrm>
          <a:prstGeom prst="rect">
            <a:avLst/>
          </a:prstGeom>
        </p:spPr>
      </p:pic>
      <p:grpSp>
        <p:nvGrpSpPr>
          <p:cNvPr id="72" name="Group 63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73" name="Freeform: Shape 64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65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66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67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5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88EB6E95-9C89-4CFF-A598-F278D0DF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474CD0F4-EA2A-4E5D-AE73-1112C1CA2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496FD-B9F4-2160-E94B-DD3DE4922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417" y="1902063"/>
            <a:ext cx="8504656" cy="4127194"/>
          </a:xfrm>
        </p:spPr>
        <p:txBody>
          <a:bodyPr anchor="ctr">
            <a:normAutofit/>
          </a:bodyPr>
          <a:lstStyle/>
          <a:p>
            <a:pPr algn="l"/>
            <a:r>
              <a:rPr lang="pt-BR" sz="2000" dirty="0"/>
              <a:t>Utilizamos o modelo </a:t>
            </a:r>
            <a:r>
              <a:rPr lang="pt-BR" sz="2000" b="1" dirty="0" err="1"/>
              <a:t>BERTimbau</a:t>
            </a:r>
            <a:r>
              <a:rPr lang="pt-BR" sz="2000" dirty="0"/>
              <a:t> (versão do BERT </a:t>
            </a:r>
            <a:r>
              <a:rPr lang="pt-BR" sz="2000" dirty="0" err="1"/>
              <a:t>pré</a:t>
            </a:r>
            <a:r>
              <a:rPr lang="pt-BR" sz="2000" dirty="0"/>
              <a:t>-treinada para o português), aplicando tanto o </a:t>
            </a:r>
            <a:r>
              <a:rPr lang="pt-BR" sz="2000" b="1" dirty="0"/>
              <a:t>fine-</a:t>
            </a:r>
            <a:r>
              <a:rPr lang="pt-BR" sz="2000" b="1" dirty="0" err="1"/>
              <a:t>tuning</a:t>
            </a:r>
            <a:r>
              <a:rPr lang="pt-BR" sz="2000" b="1" dirty="0"/>
              <a:t> direto</a:t>
            </a:r>
            <a:r>
              <a:rPr lang="pt-BR" sz="2000" dirty="0"/>
              <a:t> quanto a </a:t>
            </a:r>
            <a:r>
              <a:rPr lang="pt-BR" sz="2000" b="1" dirty="0"/>
              <a:t>extração de </a:t>
            </a:r>
            <a:r>
              <a:rPr lang="pt-BR" sz="2000" b="1" dirty="0" err="1"/>
              <a:t>embeddings</a:t>
            </a:r>
            <a:r>
              <a:rPr lang="pt-BR" sz="2000" dirty="0"/>
              <a:t> combinados com classificadores tradicionais de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r>
              <a:rPr lang="pt-BR" sz="2000" dirty="0"/>
              <a:t>.</a:t>
            </a:r>
            <a:endParaRPr lang="pt-BR" sz="2000" dirty="0">
              <a:solidFill>
                <a:schemeClr val="tx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222" y="319901"/>
            <a:ext cx="6196391" cy="2207128"/>
          </a:xfrm>
        </p:spPr>
        <p:txBody>
          <a:bodyPr anchor="ctr">
            <a:normAutofit/>
          </a:bodyPr>
          <a:lstStyle/>
          <a:p>
            <a:pPr algn="l"/>
            <a:r>
              <a:rPr lang="pt-BR" b="1" dirty="0">
                <a:solidFill>
                  <a:schemeClr val="tx2"/>
                </a:solidFill>
              </a:rPr>
              <a:t>Transformers Modelo </a:t>
            </a:r>
            <a:r>
              <a:rPr lang="pt-BR" b="1" i="0" dirty="0" err="1">
                <a:solidFill>
                  <a:schemeClr val="tx2"/>
                </a:solidFill>
                <a:effectLst/>
                <a:latin typeface="system-ui"/>
              </a:rPr>
              <a:t>BERTimbau</a:t>
            </a:r>
            <a:r>
              <a:rPr lang="pt-BR" b="1" i="0" dirty="0">
                <a:solidFill>
                  <a:schemeClr val="tx2"/>
                </a:solidFill>
                <a:effectLst/>
                <a:latin typeface="system-ui"/>
              </a:rPr>
              <a:t> BERT</a:t>
            </a:r>
          </a:p>
          <a:p>
            <a:pPr algn="l"/>
            <a:endParaRPr lang="pt-BR" dirty="0">
              <a:solidFill>
                <a:schemeClr val="tx2"/>
              </a:solidFill>
            </a:endParaRPr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A1EDC8FC-C3D1-4FE4-8E66-29767478D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51638344-E7F0-4958-8208-ADCB82256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4E1970FB-4D97-4834-84EC-E48B27CC1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CEA7D5D6-1774-4826-A365-56CA591C9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C9CE5CDD-EDFB-416F-889C-A7DB46A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21">
            <a:extLst>
              <a:ext uri="{FF2B5EF4-FFF2-40B4-BE49-F238E27FC236}">
                <a16:creationId xmlns:a16="http://schemas.microsoft.com/office/drawing/2014/main" id="{1BC136B2-4D8D-4561-95D5-56167F41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114799"/>
            <a:ext cx="3655725" cy="2743201"/>
            <a:chOff x="-305" y="-1"/>
            <a:chExt cx="3832880" cy="2876136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2C3B060E-7597-4B31-9EBE-16DBC974C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3">
              <a:extLst>
                <a:ext uri="{FF2B5EF4-FFF2-40B4-BE49-F238E27FC236}">
                  <a16:creationId xmlns:a16="http://schemas.microsoft.com/office/drawing/2014/main" id="{937A35E4-8449-4A65-9CFF-F87916203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:a16="http://schemas.microsoft.com/office/drawing/2014/main" id="{25774B36-1747-45AE-82C4-C5BA90C5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22F94E-D4FB-4369-A3EE-7D82330BA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94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8" y="1909715"/>
            <a:ext cx="3404937" cy="1714044"/>
          </a:xfrm>
        </p:spPr>
        <p:txBody>
          <a:bodyPr anchor="t">
            <a:normAutofit/>
          </a:bodyPr>
          <a:lstStyle/>
          <a:p>
            <a:pPr algn="l"/>
            <a:r>
              <a:rPr lang="pt-BR" sz="2000" dirty="0">
                <a:solidFill>
                  <a:schemeClr val="tx2"/>
                </a:solidFill>
              </a:rPr>
              <a:t>Matriz de confusão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E2DE0C0-FB62-E6C6-374D-6EC683214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24" y="1297201"/>
            <a:ext cx="7024146" cy="535591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874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7112" y="2069621"/>
            <a:ext cx="3404937" cy="1714044"/>
          </a:xfrm>
        </p:spPr>
        <p:txBody>
          <a:bodyPr anchor="t">
            <a:normAutofit/>
          </a:bodyPr>
          <a:lstStyle/>
          <a:p>
            <a:pPr algn="l"/>
            <a:r>
              <a:rPr lang="pt-BR" sz="2000" b="1" dirty="0">
                <a:solidFill>
                  <a:schemeClr val="tx2"/>
                </a:solidFill>
              </a:rPr>
              <a:t>Curva ROC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8DEE53B4-E9FC-810C-096A-92A6E5C9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5" y="1475532"/>
            <a:ext cx="6741763" cy="539341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476488" cy="955111"/>
          </a:xfrm>
        </p:spPr>
        <p:txBody>
          <a:bodyPr anchor="b">
            <a:normAutofit/>
          </a:bodyPr>
          <a:lstStyle/>
          <a:p>
            <a:pPr algn="l"/>
            <a:r>
              <a:rPr lang="pt-BR" sz="2000" b="1" dirty="0" err="1">
                <a:solidFill>
                  <a:schemeClr val="tx2"/>
                </a:solidFill>
              </a:rPr>
              <a:t>Classification</a:t>
            </a:r>
            <a:r>
              <a:rPr lang="pt-BR" sz="2000" b="1" dirty="0">
                <a:solidFill>
                  <a:schemeClr val="tx2"/>
                </a:solidFill>
              </a:rPr>
              <a:t> Report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FB611A7E-64D3-527E-CDB0-208D3214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27" y="2212697"/>
            <a:ext cx="551574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Subtítulo 6">
            <a:extLst>
              <a:ext uri="{FF2B5EF4-FFF2-40B4-BE49-F238E27FC236}">
                <a16:creationId xmlns:a16="http://schemas.microsoft.com/office/drawing/2014/main" id="{4E675FAE-715E-0775-45E4-B67348237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476488" cy="955111"/>
          </a:xfrm>
        </p:spPr>
        <p:txBody>
          <a:bodyPr anchor="b">
            <a:normAutofit/>
          </a:bodyPr>
          <a:lstStyle/>
          <a:p>
            <a:pPr algn="l"/>
            <a:r>
              <a:rPr lang="pt-BR" sz="2000" b="1" dirty="0">
                <a:solidFill>
                  <a:schemeClr val="tx2"/>
                </a:solidFill>
              </a:rPr>
              <a:t>Conclusão</a:t>
            </a:r>
          </a:p>
        </p:txBody>
      </p:sp>
      <p:sp>
        <p:nvSpPr>
          <p:cNvPr id="2" name="Subtítulo 6">
            <a:extLst>
              <a:ext uri="{FF2B5EF4-FFF2-40B4-BE49-F238E27FC236}">
                <a16:creationId xmlns:a16="http://schemas.microsoft.com/office/drawing/2014/main" id="{649F33E3-2981-4B05-0FF5-57FA0A4D286B}"/>
              </a:ext>
            </a:extLst>
          </p:cNvPr>
          <p:cNvSpPr txBox="1">
            <a:spLocks/>
          </p:cNvSpPr>
          <p:nvPr/>
        </p:nvSpPr>
        <p:spPr>
          <a:xfrm>
            <a:off x="5421194" y="510871"/>
            <a:ext cx="6813375" cy="5612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A227AC2-FB5E-C2BA-D7E5-E846903BA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93" y="1055181"/>
            <a:ext cx="64815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O modelo </a:t>
            </a:r>
            <a:r>
              <a:rPr lang="pt-BR" altLang="pt-BR" dirty="0" err="1"/>
              <a:t>Logistic</a:t>
            </a:r>
            <a:r>
              <a:rPr lang="pt-BR" altLang="pt-BR" dirty="0"/>
              <a:t> </a:t>
            </a:r>
            <a:r>
              <a:rPr lang="pt-BR" altLang="pt-BR" dirty="0" err="1"/>
              <a:t>Regression</a:t>
            </a:r>
            <a:r>
              <a:rPr lang="pt-BR" altLang="pt-BR" dirty="0"/>
              <a:t> foi o melhor para este problema, com métricas mais consistentes e performance superior ao BERT.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TF-IDF com seleção ótima de </a:t>
            </a:r>
            <a:r>
              <a:rPr lang="pt-BR" altLang="pt-BR" dirty="0" err="1"/>
              <a:t>features</a:t>
            </a:r>
            <a:r>
              <a:rPr lang="pt-BR" altLang="pt-BR" dirty="0"/>
              <a:t> se mostrou fundamental para maximizar desempenho em modelos clássicos.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Transformers trouxeram bons resultados, mas não superaram os métodos tradicionais neste caso.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A análise de texto confirmou os principais pontos de dor dos clientes: segurança, cobranças indevidas e falhas no atendimento.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A combinação entre análise exploratória (nuvem de palavras + sentimentos) e preditiva (modelos ML/NLP) trouxe visão abrangente para suporte à tomada de decisão.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itHub: o que é e qual sua importância?">
            <a:extLst>
              <a:ext uri="{FF2B5EF4-FFF2-40B4-BE49-F238E27FC236}">
                <a16:creationId xmlns:a16="http://schemas.microsoft.com/office/drawing/2014/main" id="{2869E87C-2234-E79B-BFCD-6671B91F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7536" y="2478201"/>
            <a:ext cx="3041329" cy="20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6">
            <a:extLst>
              <a:ext uri="{FF2B5EF4-FFF2-40B4-BE49-F238E27FC236}">
                <a16:creationId xmlns:a16="http://schemas.microsoft.com/office/drawing/2014/main" id="{649F33E3-2981-4B05-0FF5-57FA0A4D286B}"/>
              </a:ext>
            </a:extLst>
          </p:cNvPr>
          <p:cNvSpPr txBox="1">
            <a:spLocks/>
          </p:cNvSpPr>
          <p:nvPr/>
        </p:nvSpPr>
        <p:spPr>
          <a:xfrm>
            <a:off x="5421194" y="510871"/>
            <a:ext cx="6813375" cy="5612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3265E0-26BD-B0C6-463D-F48FF726DDB0}"/>
              </a:ext>
            </a:extLst>
          </p:cNvPr>
          <p:cNvSpPr txBox="1"/>
          <p:nvPr/>
        </p:nvSpPr>
        <p:spPr>
          <a:xfrm>
            <a:off x="3037536" y="4570123"/>
            <a:ext cx="611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>
                <a:hlinkClick r:id="rId3"/>
              </a:rPr>
              <a:t>https://github.com/RafaelGallo/FIAP_NLP_Quantum_Finance</a:t>
            </a:r>
            <a:endParaRPr lang="pt-BR" altLang="pt-BR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8F79E734-8C50-4048-98E7-C4BB28D09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2979"/>
            <a:ext cx="2900069" cy="30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45" y="344310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36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5" y="2296738"/>
            <a:ext cx="5580495" cy="370082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en-US" dirty="0"/>
              <a:t>A </a:t>
            </a:r>
            <a:r>
              <a:rPr lang="en-US" dirty="0" err="1"/>
              <a:t>QuantumFinance</a:t>
            </a:r>
            <a:r>
              <a:rPr lang="en-US" dirty="0"/>
              <a:t>, </a:t>
            </a:r>
            <a:r>
              <a:rPr lang="en-US" dirty="0" err="1"/>
              <a:t>empresa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financeiro</a:t>
            </a:r>
            <a:r>
              <a:rPr lang="en-US" dirty="0"/>
              <a:t> digital,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diariamente</a:t>
            </a:r>
            <a:r>
              <a:rPr lang="en-US" dirty="0"/>
              <a:t> </a:t>
            </a:r>
            <a:r>
              <a:rPr lang="en-US" dirty="0" err="1"/>
              <a:t>inúmeros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de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canal de </a:t>
            </a:r>
            <a:r>
              <a:rPr lang="en-US" dirty="0" err="1"/>
              <a:t>atendimento</a:t>
            </a:r>
            <a:r>
              <a:rPr lang="en-US" dirty="0"/>
              <a:t> via chat, </a:t>
            </a:r>
            <a:r>
              <a:rPr lang="en-US" dirty="0" err="1"/>
              <a:t>contendo</a:t>
            </a:r>
            <a:r>
              <a:rPr lang="en-US" dirty="0"/>
              <a:t> </a:t>
            </a:r>
            <a:r>
              <a:rPr lang="en-US" dirty="0" err="1"/>
              <a:t>dúvidas</a:t>
            </a:r>
            <a:r>
              <a:rPr lang="en-US" dirty="0"/>
              <a:t>, </a:t>
            </a:r>
            <a:r>
              <a:rPr lang="en-US" dirty="0" err="1"/>
              <a:t>solicitações</a:t>
            </a:r>
            <a:r>
              <a:rPr lang="en-US" dirty="0"/>
              <a:t> e </a:t>
            </a:r>
            <a:r>
              <a:rPr lang="en-US" dirty="0" err="1"/>
              <a:t>reclamações</a:t>
            </a:r>
            <a:r>
              <a:rPr lang="en-US" dirty="0"/>
              <a:t>.</a:t>
            </a:r>
          </a:p>
          <a:p>
            <a:pPr algn="l"/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é </a:t>
            </a:r>
            <a:r>
              <a:rPr lang="en-US" dirty="0" err="1"/>
              <a:t>desenvolver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inteligência</a:t>
            </a:r>
            <a:r>
              <a:rPr lang="en-US" dirty="0"/>
              <a:t> artificial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classificar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o </a:t>
            </a:r>
            <a:r>
              <a:rPr lang="en-US" dirty="0" err="1"/>
              <a:t>assunto</a:t>
            </a:r>
            <a:r>
              <a:rPr lang="en-US" dirty="0"/>
              <a:t> dos </a:t>
            </a:r>
            <a:r>
              <a:rPr lang="en-US" dirty="0" err="1"/>
              <a:t>chamados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livre, </a:t>
            </a:r>
            <a:r>
              <a:rPr lang="en-US" dirty="0" err="1"/>
              <a:t>garantindo</a:t>
            </a:r>
            <a:r>
              <a:rPr lang="en-US" dirty="0"/>
              <a:t>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A) </a:t>
            </a:r>
            <a:r>
              <a:rPr lang="en-US" dirty="0" err="1"/>
              <a:t>Direcionamento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e </a:t>
            </a:r>
            <a:r>
              <a:rPr lang="en-US" dirty="0" err="1"/>
              <a:t>preciso</a:t>
            </a:r>
            <a:r>
              <a:rPr lang="en-US" dirty="0"/>
              <a:t> para as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responsáveis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B) </a:t>
            </a:r>
            <a:r>
              <a:rPr lang="en-US" dirty="0" err="1"/>
              <a:t>Redução</a:t>
            </a:r>
            <a:r>
              <a:rPr lang="en-US" dirty="0"/>
              <a:t> do tempo de </a:t>
            </a:r>
            <a:r>
              <a:rPr lang="en-US" dirty="0" err="1"/>
              <a:t>resposta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C)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eficiência</a:t>
            </a:r>
            <a:r>
              <a:rPr lang="en-US" dirty="0"/>
              <a:t> e </a:t>
            </a:r>
            <a:r>
              <a:rPr lang="en-US" dirty="0" err="1"/>
              <a:t>qualidade</a:t>
            </a:r>
            <a:r>
              <a:rPr lang="en-US" dirty="0"/>
              <a:t> no </a:t>
            </a:r>
            <a:r>
              <a:rPr lang="en-US" dirty="0" err="1"/>
              <a:t>atendimento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cliente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Vídeo 23" descr="Pessoas Discutindo">
            <a:extLst>
              <a:ext uri="{FF2B5EF4-FFF2-40B4-BE49-F238E27FC236}">
                <a16:creationId xmlns:a16="http://schemas.microsoft.com/office/drawing/2014/main" id="{0BFB933D-CF49-542A-3849-19290876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7708392" y="2729078"/>
            <a:ext cx="4142232" cy="2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4" y="1294410"/>
            <a:ext cx="10684151" cy="1991979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Análise de dados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22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BF0F7-9040-4F44-5724-08055053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45" y="115831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tx2"/>
                </a:solidFill>
              </a:rPr>
              <a:t>Nuvem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r>
              <a:rPr lang="en-US" sz="4000" b="1" dirty="0" err="1">
                <a:solidFill>
                  <a:schemeClr val="tx2"/>
                </a:solidFill>
              </a:rPr>
              <a:t>palavras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r>
              <a:rPr lang="en-US" sz="4000" b="1" dirty="0" err="1">
                <a:solidFill>
                  <a:schemeClr val="tx2"/>
                </a:solidFill>
              </a:rPr>
              <a:t>sentimentos</a:t>
            </a:r>
            <a:endParaRPr lang="en-US" sz="4000" b="1" dirty="0">
              <a:solidFill>
                <a:schemeClr val="tx2"/>
              </a:solidFill>
            </a:endParaRPr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5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47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m 8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29C33FEC-1D14-6C69-464F-25E43FB2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6508"/>
            <a:ext cx="6615521" cy="3506228"/>
          </a:xfrm>
          <a:prstGeom prst="rect">
            <a:avLst/>
          </a:prstGeom>
        </p:spPr>
      </p:pic>
      <p:pic>
        <p:nvPicPr>
          <p:cNvPr id="7" name="Imagem 6" descr="Texto preto sobre fundo branco&#10;&#10;Descrição gerada automaticamente">
            <a:extLst>
              <a:ext uri="{FF2B5EF4-FFF2-40B4-BE49-F238E27FC236}">
                <a16:creationId xmlns:a16="http://schemas.microsoft.com/office/drawing/2014/main" id="{8163CF2E-8055-3A15-56C8-B5CD486A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70" y="3954644"/>
            <a:ext cx="5453047" cy="2890116"/>
          </a:xfrm>
          <a:prstGeom prst="rect">
            <a:avLst/>
          </a:prstGeom>
        </p:spPr>
      </p:pic>
      <p:pic>
        <p:nvPicPr>
          <p:cNvPr id="5" name="Imagem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A2EAF316-4E2A-E114-93DA-8CD86EF93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53" y="893379"/>
            <a:ext cx="5579437" cy="31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571" y="2366507"/>
            <a:ext cx="5137422" cy="106249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 err="1">
                <a:solidFill>
                  <a:schemeClr val="tx2"/>
                </a:solidFill>
              </a:rPr>
              <a:t>Frequencias</a:t>
            </a:r>
            <a:r>
              <a:rPr lang="en-US" sz="4000" b="1" dirty="0">
                <a:solidFill>
                  <a:schemeClr val="tx2"/>
                </a:solidFill>
              </a:rPr>
              <a:t> das </a:t>
            </a:r>
            <a:r>
              <a:rPr lang="en-US" sz="4000" b="1" dirty="0" err="1">
                <a:solidFill>
                  <a:schemeClr val="tx2"/>
                </a:solidFill>
              </a:rPr>
              <a:t>palavras</a:t>
            </a:r>
            <a:endParaRPr lang="en-US" sz="4000" b="1" dirty="0">
              <a:solidFill>
                <a:schemeClr val="tx2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CBA13210-6655-45CE-5634-3E39985E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" y="474982"/>
            <a:ext cx="5625453" cy="2784599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547AAB1D-38AF-F46F-417B-C7F9343DA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" y="3734562"/>
            <a:ext cx="5625453" cy="2784599"/>
          </a:xfrm>
          <a:prstGeom prst="rect">
            <a:avLst/>
          </a:prstGeom>
        </p:spPr>
      </p:pic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A777EC84-0841-E7BF-099B-3BDA46C92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09" y="3588868"/>
            <a:ext cx="5810375" cy="28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12422F-EF21-BCE8-4F61-2486695E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Machine learning</a:t>
            </a:r>
          </a:p>
        </p:txBody>
      </p:sp>
      <p:pic>
        <p:nvPicPr>
          <p:cNvPr id="3074" name="Picture 2" descr="What Is Machine Learning? We Explore The Methodology &amp; Use Cases - Design  In DC">
            <a:extLst>
              <a:ext uri="{FF2B5EF4-FFF2-40B4-BE49-F238E27FC236}">
                <a16:creationId xmlns:a16="http://schemas.microsoft.com/office/drawing/2014/main" id="{0E2A6956-8412-D976-AD5F-92FC30D5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0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ABA66-1603-EBE5-63A0-790AFE9F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806" y="1150122"/>
            <a:ext cx="3866148" cy="268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machine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D970E0-199D-EA2D-7308-A9E8B89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852" y="4025019"/>
            <a:ext cx="3404937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Regressão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logistica</a:t>
            </a:r>
            <a:endParaRPr lang="en-US" sz="20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36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37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38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A3A081-8A2E-E55C-23AD-A54AE711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53" y="1813303"/>
            <a:ext cx="6118402" cy="3241538"/>
          </a:xfrm>
          <a:prstGeom prst="rect">
            <a:avLst/>
          </a:prstGeom>
        </p:spPr>
      </p:pic>
      <p:grpSp>
        <p:nvGrpSpPr>
          <p:cNvPr id="54" name="Group 40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43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1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1576" y="1263097"/>
            <a:ext cx="3837378" cy="2683187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2"/>
                </a:solidFill>
              </a:rPr>
              <a:t>Matriz de confusão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79387E7-6F44-8F31-158D-8007B363E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3" y="1710267"/>
            <a:ext cx="6641357" cy="49644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259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5852" y="1118937"/>
            <a:ext cx="3404937" cy="2683187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2"/>
                </a:solidFill>
              </a:rPr>
              <a:t>Curva ROC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5640140A-2B3A-A3C9-78FC-F9F61ACF9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02" y="1633296"/>
            <a:ext cx="6826305" cy="46418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9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284</Words>
  <Application>Microsoft Office PowerPoint</Application>
  <PresentationFormat>Widescreen</PresentationFormat>
  <Paragraphs>39</Paragraphs>
  <Slides>19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system-ui</vt:lpstr>
      <vt:lpstr>Tema do Office</vt:lpstr>
      <vt:lpstr>Processamento linguagem natural </vt:lpstr>
      <vt:lpstr>Introdução</vt:lpstr>
      <vt:lpstr>Análise de dados</vt:lpstr>
      <vt:lpstr>Nuvem palavras sentimentos</vt:lpstr>
      <vt:lpstr>Frequencias das palavras</vt:lpstr>
      <vt:lpstr>Machine learning</vt:lpstr>
      <vt:lpstr>Modelo machine learning</vt:lpstr>
      <vt:lpstr>Matriz de confusão</vt:lpstr>
      <vt:lpstr>Curva ROC</vt:lpstr>
      <vt:lpstr>Apresentação do PowerPoint</vt:lpstr>
      <vt:lpstr>Apresentação do PowerPoint</vt:lpstr>
      <vt:lpstr>Transformers </vt:lpstr>
      <vt:lpstr>Apresentação do PowerPoint</vt:lpstr>
      <vt:lpstr>Utilizamos o modelo BERTimbau (versão do BERT pré-treinada para o português), aplicando tanto o fine-tuning direto quanto a extração de embeddings combinados com classificadores tradicionais de machine learning.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linguagem natural</dc:title>
  <dc:creator>Rafael Henrique Gallo</dc:creator>
  <cp:lastModifiedBy>Rafael Henrique Gallo</cp:lastModifiedBy>
  <cp:revision>2</cp:revision>
  <dcterms:created xsi:type="dcterms:W3CDTF">2025-09-26T19:08:48Z</dcterms:created>
  <dcterms:modified xsi:type="dcterms:W3CDTF">2025-09-26T22:11:20Z</dcterms:modified>
</cp:coreProperties>
</file>